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0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66FF33"/>
    <a:srgbClr val="990033"/>
    <a:srgbClr val="727272"/>
    <a:srgbClr val="800000"/>
    <a:srgbClr val="CC3300"/>
    <a:srgbClr val="006600"/>
    <a:srgbClr val="0000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5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4189F-2135-4452-9692-96D0CA4C5461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33841-2C70-4952-B616-55E4F029B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7765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033841-2C70-4952-B616-55E4F029B34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3156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E8B3-1F08-4FE6-8113-75E43987CBDE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BE9A-6F4E-4DB8-BAC3-D6C37001C6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759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E8B3-1F08-4FE6-8113-75E43987CBDE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BE9A-6F4E-4DB8-BAC3-D6C37001C6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6207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E8B3-1F08-4FE6-8113-75E43987CBDE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BE9A-6F4E-4DB8-BAC3-D6C37001C6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87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E8B3-1F08-4FE6-8113-75E43987CBDE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BE9A-6F4E-4DB8-BAC3-D6C37001C6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860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E8B3-1F08-4FE6-8113-75E43987CBDE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BE9A-6F4E-4DB8-BAC3-D6C37001C6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3814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E8B3-1F08-4FE6-8113-75E43987CBDE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BE9A-6F4E-4DB8-BAC3-D6C37001C6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8719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E8B3-1F08-4FE6-8113-75E43987CBDE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BE9A-6F4E-4DB8-BAC3-D6C37001C6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25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E8B3-1F08-4FE6-8113-75E43987CBDE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BE9A-6F4E-4DB8-BAC3-D6C37001C6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08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E8B3-1F08-4FE6-8113-75E43987CBDE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BE9A-6F4E-4DB8-BAC3-D6C37001C6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11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E8B3-1F08-4FE6-8113-75E43987CBDE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BE9A-6F4E-4DB8-BAC3-D6C37001C6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127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E8B3-1F08-4FE6-8113-75E43987CBDE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BE9A-6F4E-4DB8-BAC3-D6C37001C6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36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1E8B3-1F08-4FE6-8113-75E43987CBDE}" type="datetimeFigureOut">
              <a:rPr kumimoji="1" lang="ja-JP" altLang="en-US" smtClean="0"/>
              <a:t>2025/12/10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8BE9A-6F4E-4DB8-BAC3-D6C37001C61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800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088E60-0104-455A-85FE-B39BD9EB42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438770"/>
            <a:ext cx="9144000" cy="1731224"/>
          </a:xfrm>
          <a:solidFill>
            <a:srgbClr val="FF99CC"/>
          </a:solidFill>
        </p:spPr>
        <p:txBody>
          <a:bodyPr anchor="ctr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第</a:t>
            </a:r>
            <a:r>
              <a:rPr lang="en-US" altLang="ja-JP" sz="36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21</a:t>
            </a:r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回 日本整形靴技術協会 学術大会</a:t>
            </a:r>
            <a:br>
              <a:rPr lang="en-US" altLang="ja-JP" sz="36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</a:br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静岡大会</a:t>
            </a:r>
            <a:br>
              <a:rPr lang="en-US" altLang="ja-JP" sz="48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</a:br>
            <a:r>
              <a:rPr lang="ja-JP" altLang="en-US" sz="48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ポスター　チラシ掲示</a:t>
            </a:r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荷札</a:t>
            </a:r>
            <a:endParaRPr lang="ja-JP" altLang="en-US" sz="2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A6ADE338-297C-4915-96D5-72EF9246B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810628"/>
              </p:ext>
            </p:extLst>
          </p:nvPr>
        </p:nvGraphicFramePr>
        <p:xfrm>
          <a:off x="394854" y="2430949"/>
          <a:ext cx="9144000" cy="13759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8730">
                  <a:extLst>
                    <a:ext uri="{9D8B030D-6E8A-4147-A177-3AD203B41FA5}">
                      <a16:colId xmlns:a16="http://schemas.microsoft.com/office/drawing/2014/main" val="2229106100"/>
                    </a:ext>
                  </a:extLst>
                </a:gridCol>
                <a:gridCol w="1110576">
                  <a:extLst>
                    <a:ext uri="{9D8B030D-6E8A-4147-A177-3AD203B41FA5}">
                      <a16:colId xmlns:a16="http://schemas.microsoft.com/office/drawing/2014/main" val="1475488048"/>
                    </a:ext>
                  </a:extLst>
                </a:gridCol>
                <a:gridCol w="2509520">
                  <a:extLst>
                    <a:ext uri="{9D8B030D-6E8A-4147-A177-3AD203B41FA5}">
                      <a16:colId xmlns:a16="http://schemas.microsoft.com/office/drawing/2014/main" val="609405817"/>
                    </a:ext>
                  </a:extLst>
                </a:gridCol>
                <a:gridCol w="1087120">
                  <a:extLst>
                    <a:ext uri="{9D8B030D-6E8A-4147-A177-3AD203B41FA5}">
                      <a16:colId xmlns:a16="http://schemas.microsoft.com/office/drawing/2014/main" val="618780661"/>
                    </a:ext>
                  </a:extLst>
                </a:gridCol>
                <a:gridCol w="3138054">
                  <a:extLst>
                    <a:ext uri="{9D8B030D-6E8A-4147-A177-3AD203B41FA5}">
                      <a16:colId xmlns:a16="http://schemas.microsoft.com/office/drawing/2014/main" val="3251158259"/>
                    </a:ext>
                  </a:extLst>
                </a:gridCol>
              </a:tblGrid>
              <a:tr h="911777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発送元</a:t>
                      </a:r>
                    </a:p>
                  </a:txBody>
                  <a:tcPr anchor="ctr">
                    <a:solidFill>
                      <a:srgbClr val="FF99CC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82563" indent="0">
                        <a:lnSpc>
                          <a:spcPct val="100000"/>
                        </a:lnSpc>
                      </a:pPr>
                      <a:endParaRPr kumimoji="1" lang="ja-JP" altLang="en-US" sz="24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090389"/>
                  </a:ext>
                </a:extLst>
              </a:tr>
              <a:tr h="464189">
                <a:tc vMerge="1">
                  <a:txBody>
                    <a:bodyPr/>
                    <a:lstStyle/>
                    <a:p>
                      <a:endParaRPr kumimoji="1" lang="en-US" altLang="ja-JP" dirty="0"/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担当者名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連絡先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10421171"/>
                  </a:ext>
                </a:extLst>
              </a:tr>
            </a:tbl>
          </a:graphicData>
        </a:graphic>
      </p:graphicFrame>
      <p:graphicFrame>
        <p:nvGraphicFramePr>
          <p:cNvPr id="11" name="表 6">
            <a:extLst>
              <a:ext uri="{FF2B5EF4-FFF2-40B4-BE49-F238E27FC236}">
                <a16:creationId xmlns:a16="http://schemas.microsoft.com/office/drawing/2014/main" id="{4C16EE6D-10B3-42B8-A604-D2EC0F0AC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892568"/>
              </p:ext>
            </p:extLst>
          </p:nvPr>
        </p:nvGraphicFramePr>
        <p:xfrm>
          <a:off x="394854" y="3947970"/>
          <a:ext cx="9144001" cy="9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2026">
                  <a:extLst>
                    <a:ext uri="{9D8B030D-6E8A-4147-A177-3AD203B41FA5}">
                      <a16:colId xmlns:a16="http://schemas.microsoft.com/office/drawing/2014/main" val="2229106100"/>
                    </a:ext>
                  </a:extLst>
                </a:gridCol>
                <a:gridCol w="4167939">
                  <a:extLst>
                    <a:ext uri="{9D8B030D-6E8A-4147-A177-3AD203B41FA5}">
                      <a16:colId xmlns:a16="http://schemas.microsoft.com/office/drawing/2014/main" val="1475488048"/>
                    </a:ext>
                  </a:extLst>
                </a:gridCol>
                <a:gridCol w="902835">
                  <a:extLst>
                    <a:ext uri="{9D8B030D-6E8A-4147-A177-3AD203B41FA5}">
                      <a16:colId xmlns:a16="http://schemas.microsoft.com/office/drawing/2014/main" val="2062221582"/>
                    </a:ext>
                  </a:extLst>
                </a:gridCol>
                <a:gridCol w="832186">
                  <a:extLst>
                    <a:ext uri="{9D8B030D-6E8A-4147-A177-3AD203B41FA5}">
                      <a16:colId xmlns:a16="http://schemas.microsoft.com/office/drawing/2014/main" val="1972060049"/>
                    </a:ext>
                  </a:extLst>
                </a:gridCol>
                <a:gridCol w="347656">
                  <a:extLst>
                    <a:ext uri="{9D8B030D-6E8A-4147-A177-3AD203B41FA5}">
                      <a16:colId xmlns:a16="http://schemas.microsoft.com/office/drawing/2014/main" val="3480799760"/>
                    </a:ext>
                  </a:extLst>
                </a:gridCol>
                <a:gridCol w="789981">
                  <a:extLst>
                    <a:ext uri="{9D8B030D-6E8A-4147-A177-3AD203B41FA5}">
                      <a16:colId xmlns:a16="http://schemas.microsoft.com/office/drawing/2014/main" val="814427098"/>
                    </a:ext>
                  </a:extLst>
                </a:gridCol>
                <a:gridCol w="791378">
                  <a:extLst>
                    <a:ext uri="{9D8B030D-6E8A-4147-A177-3AD203B41FA5}">
                      <a16:colId xmlns:a16="http://schemas.microsoft.com/office/drawing/2014/main" val="2822177219"/>
                    </a:ext>
                  </a:extLst>
                </a:gridCol>
              </a:tblGrid>
              <a:tr h="972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内容物</a:t>
                      </a:r>
                      <a:endParaRPr kumimoji="1" lang="ja-JP" altLang="en-US" sz="2000" b="1" kern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ctr"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　　</a:t>
                      </a:r>
                      <a:endParaRPr kumimoji="1" lang="en-US" altLang="ja-JP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0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数量</a:t>
                      </a:r>
                      <a:endParaRPr kumimoji="1" lang="en-US" altLang="ja-JP" sz="32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36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kumimoji="1" lang="en-US" altLang="ja-JP" sz="3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36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個口</a:t>
                      </a:r>
                      <a:endParaRPr kumimoji="1" lang="en-US" altLang="ja-JP" sz="20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06090389"/>
                  </a:ext>
                </a:extLst>
              </a:tr>
            </a:tbl>
          </a:graphicData>
        </a:graphic>
      </p:graphicFrame>
      <p:graphicFrame>
        <p:nvGraphicFramePr>
          <p:cNvPr id="12" name="表 6">
            <a:extLst>
              <a:ext uri="{FF2B5EF4-FFF2-40B4-BE49-F238E27FC236}">
                <a16:creationId xmlns:a16="http://schemas.microsoft.com/office/drawing/2014/main" id="{5ABCB7EB-0C27-47E3-8738-C84394B4F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356016"/>
              </p:ext>
            </p:extLst>
          </p:nvPr>
        </p:nvGraphicFramePr>
        <p:xfrm>
          <a:off x="381000" y="5061025"/>
          <a:ext cx="4707912" cy="13182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1116">
                  <a:extLst>
                    <a:ext uri="{9D8B030D-6E8A-4147-A177-3AD203B41FA5}">
                      <a16:colId xmlns:a16="http://schemas.microsoft.com/office/drawing/2014/main" val="2229106100"/>
                    </a:ext>
                  </a:extLst>
                </a:gridCol>
                <a:gridCol w="3066796">
                  <a:extLst>
                    <a:ext uri="{9D8B030D-6E8A-4147-A177-3AD203B41FA5}">
                      <a16:colId xmlns:a16="http://schemas.microsoft.com/office/drawing/2014/main" val="1475488048"/>
                    </a:ext>
                  </a:extLst>
                </a:gridCol>
              </a:tblGrid>
              <a:tr h="11745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着荷指定</a:t>
                      </a:r>
                      <a:endParaRPr kumimoji="1" lang="en-US" altLang="ja-JP" sz="20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en-US" altLang="ja-JP" sz="28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kumimoji="1" lang="ja-JP" altLang="en-US" sz="28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kumimoji="1" lang="en-US" altLang="ja-JP" sz="28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  <a:r>
                        <a:rPr kumimoji="1" lang="ja-JP" altLang="en-US" sz="28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r>
                        <a:rPr kumimoji="1" lang="en-US" altLang="ja-JP" sz="28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28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木</a:t>
                      </a:r>
                      <a:r>
                        <a:rPr kumimoji="1" lang="en-US" altLang="ja-JP" sz="28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en-US" altLang="ja-JP" sz="28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  <a:r>
                        <a:rPr kumimoji="1" lang="ja-JP" altLang="en-US" sz="28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kumimoji="1" lang="en-US" altLang="ja-JP" sz="28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16</a:t>
                      </a:r>
                      <a:r>
                        <a:rPr kumimoji="1" lang="ja-JP" altLang="en-US" sz="28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時 着</a:t>
                      </a:r>
                      <a:endParaRPr kumimoji="1" lang="en-US" altLang="ja-JP" sz="28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6090389"/>
                  </a:ext>
                </a:extLst>
              </a:tr>
            </a:tbl>
          </a:graphicData>
        </a:graphic>
      </p:graphicFrame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9060AA6-D972-49E4-A04A-71E9CFA33113}"/>
              </a:ext>
            </a:extLst>
          </p:cNvPr>
          <p:cNvSpPr txBox="1"/>
          <p:nvPr/>
        </p:nvSpPr>
        <p:spPr>
          <a:xfrm>
            <a:off x="5088912" y="5061025"/>
            <a:ext cx="45224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■送付先■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zh-CN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〒</a:t>
            </a:r>
            <a:r>
              <a:rPr kumimoji="1" lang="en-US" altLang="zh-CN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42</a:t>
            </a:r>
            <a:r>
              <a:rPr kumimoji="1"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en-US" altLang="zh-CN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-0</a:t>
            </a:r>
            <a:r>
              <a:rPr kumimoji="1"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103</a:t>
            </a:r>
            <a:r>
              <a:rPr kumimoji="1" lang="en-US" altLang="zh-CN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zh-CN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静岡県静岡市</a:t>
            </a:r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駿河区丸子</a:t>
            </a:r>
            <a:r>
              <a:rPr kumimoji="1"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6955-3</a:t>
            </a:r>
            <a:endParaRPr kumimoji="1" lang="en-US" altLang="zh-CN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株式会社</a:t>
            </a:r>
            <a:r>
              <a:rPr kumimoji="1"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AKAISHI</a:t>
            </a:r>
            <a:endParaRPr kumimoji="1" lang="en-US" altLang="zh-CN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第</a:t>
            </a:r>
            <a:r>
              <a:rPr kumimoji="1"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21</a:t>
            </a:r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回 日本整形靴技術協会 学術大会事務局あて</a:t>
            </a:r>
            <a:endParaRPr kumimoji="1" lang="en-US" altLang="ja-JP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携帯：</a:t>
            </a:r>
            <a:r>
              <a:rPr kumimoji="1"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090-1835-9371</a:t>
            </a:r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（担当者：望月 衆太朗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■開催日■　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14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日（土）、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日（日）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6997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254</TotalTime>
  <Words>99</Words>
  <Application>Microsoft Office PowerPoint</Application>
  <PresentationFormat>A4 210 x 297 mm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メイリオ</vt:lpstr>
      <vt:lpstr>游ゴシック</vt:lpstr>
      <vt:lpstr>Arial</vt:lpstr>
      <vt:lpstr>Calibri</vt:lpstr>
      <vt:lpstr>Calibri Light</vt:lpstr>
      <vt:lpstr>Office テーマ</vt:lpstr>
      <vt:lpstr>第21回 日本整形靴技術協会 学術大会 静岡大会 ポスター　チラシ掲示　荷札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日本集中治療医学会第5回関東甲信越支部学術集会</dc:title>
  <dc:creator>K_ Watanabe</dc:creator>
  <cp:lastModifiedBy>阿部　薫</cp:lastModifiedBy>
  <cp:revision>42</cp:revision>
  <dcterms:created xsi:type="dcterms:W3CDTF">2021-05-12T06:25:38Z</dcterms:created>
  <dcterms:modified xsi:type="dcterms:W3CDTF">2025-12-10T02:40:36Z</dcterms:modified>
</cp:coreProperties>
</file>